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av" ContentType="video/unknown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2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4" r:id="rId10"/>
    <p:sldId id="291" r:id="rId11"/>
    <p:sldId id="278" r:id="rId12"/>
    <p:sldId id="290" r:id="rId13"/>
    <p:sldId id="289" r:id="rId14"/>
    <p:sldId id="280" r:id="rId15"/>
    <p:sldId id="284" r:id="rId16"/>
    <p:sldId id="282" r:id="rId17"/>
    <p:sldId id="283" r:id="rId18"/>
    <p:sldId id="273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3B"/>
    <a:srgbClr val="B20202"/>
    <a:srgbClr val="17A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568" y="-1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F0408-00A7-8347-99E5-B4B45AC828E2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A3DB4-0750-E746-A7A9-BB04080B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6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A3DB4-0750-E746-A7A9-BB04080BB6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3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A3DB4-0750-E746-A7A9-BB04080BB6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3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894347" y="2569116"/>
            <a:ext cx="7098774" cy="445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Stories Project</a:t>
            </a:r>
            <a:b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894346" y="2883568"/>
            <a:ext cx="5963653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7A7DD"/>
                </a:solidFill>
              </a:rPr>
              <a:t>Webinar Series</a:t>
            </a:r>
            <a:endParaRPr lang="en-US" dirty="0">
              <a:solidFill>
                <a:srgbClr val="17A7DD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89263" y="1564105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 rot="21109420">
            <a:off x="1030120" y="774949"/>
            <a:ext cx="3622675" cy="36893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 rot="557905">
            <a:off x="4626226" y="2432634"/>
            <a:ext cx="3622675" cy="36893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89263" y="976396"/>
            <a:ext cx="2925011" cy="3729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1937" y="976396"/>
            <a:ext cx="2925011" cy="3729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894346" y="5895473"/>
            <a:ext cx="5963653" cy="92576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Series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89263" y="976396"/>
            <a:ext cx="2925011" cy="3729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1937" y="976396"/>
            <a:ext cx="2925011" cy="3729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94346" y="5583989"/>
            <a:ext cx="2835443" cy="44516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11" name="Rectangle 10"/>
          <p:cNvSpPr/>
          <p:nvPr userDrawn="1"/>
        </p:nvSpPr>
        <p:spPr>
          <a:xfrm>
            <a:off x="989263" y="5280526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04A7B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843382" y="5280526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04A7B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843382" y="5583989"/>
            <a:ext cx="2835443" cy="445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47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B88405-4263-7D46-94CD-478CE69CE419}" type="datetimeFigureOut">
              <a:rPr lang="en-US" smtClean="0"/>
              <a:pPr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4F313-1090-8442-B64D-EA9F3627E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5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vide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5PNER-NVhc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nWkVpBWBr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video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vide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video" Target="../media/media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1" Type="http://schemas.microsoft.com/office/2007/relationships/media" Target="../media/media13.wav"/><Relationship Id="rId2" Type="http://schemas.openxmlformats.org/officeDocument/2006/relationships/video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1" Type="http://schemas.microsoft.com/office/2007/relationships/media" Target="../media/media14.wav"/><Relationship Id="rId2" Type="http://schemas.openxmlformats.org/officeDocument/2006/relationships/video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video" Target="../media/media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video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video" Target="../media/media17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vide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vide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vide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vide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vide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vide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vide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vide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ngy Thing_Slide 01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794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800" y="342900"/>
            <a:ext cx="689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Click the speaker graphic on each slide for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6000">
        <p:fade/>
      </p:transition>
    </mc:Choice>
    <mc:Fallback xmlns="">
      <p:transition spd="med" advClick="0" advTm="4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7687" y="4640866"/>
            <a:ext cx="8356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view “Help is Here” and “A Clingy Thing:” click on the link below.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Return to this slide and click on it to continue the presentation.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English -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https://www.youtube.com/watch?v=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rnWkVpBWBrk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Spanish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https://www.youtube.com/watch?v=q5PNER-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NVhc</a:t>
            </a:r>
            <a:endParaRPr lang="en-US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 descr="Screen Shot 2016-06-29 at 10.22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0" y="1042432"/>
            <a:ext cx="4249173" cy="3163422"/>
          </a:xfrm>
          <a:prstGeom prst="rect">
            <a:avLst/>
          </a:prstGeom>
        </p:spPr>
      </p:pic>
      <p:pic>
        <p:nvPicPr>
          <p:cNvPr id="11" name="Picture 10" descr="Screen Shot 2016-06-29 at 10.24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49" y="1042432"/>
            <a:ext cx="2674385" cy="31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13" y="939377"/>
            <a:ext cx="3767792" cy="506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lingy Thing_Slide 10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6000">
        <p:fade/>
      </p:transition>
    </mc:Choice>
    <mc:Fallback xmlns="">
      <p:transition spd="med" advClick="0" advTm="3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894346" y="5731577"/>
            <a:ext cx="7647907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Maria </a:t>
            </a:r>
            <a:r>
              <a:rPr lang="en-US" dirty="0" err="1"/>
              <a:t>Pesqueira</a:t>
            </a:r>
            <a:endParaRPr lang="en-US" sz="2000" dirty="0"/>
          </a:p>
          <a:p>
            <a:r>
              <a:rPr lang="en-US" sz="2000" dirty="0"/>
              <a:t>President &amp; CEO</a:t>
            </a:r>
            <a:r>
              <a:rPr lang="en-US" sz="2000" dirty="0" smtClean="0"/>
              <a:t>, </a:t>
            </a:r>
            <a:r>
              <a:rPr lang="en-US" sz="2000" dirty="0" err="1" smtClean="0"/>
              <a:t>Mujeres</a:t>
            </a:r>
            <a:r>
              <a:rPr lang="en-US" sz="2000" dirty="0" smtClean="0"/>
              <a:t> </a:t>
            </a:r>
            <a:r>
              <a:rPr lang="en-US" sz="2000" dirty="0"/>
              <a:t>Latinas en </a:t>
            </a:r>
            <a:r>
              <a:rPr lang="en-US" sz="2000" dirty="0" err="1"/>
              <a:t>Accion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89263" y="5269035"/>
            <a:ext cx="1601537" cy="160421"/>
          </a:xfrm>
          <a:prstGeom prst="rect">
            <a:avLst/>
          </a:prstGeom>
          <a:solidFill>
            <a:srgbClr val="B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80202"/>
              </a:solidFill>
            </a:endParaRPr>
          </a:p>
        </p:txBody>
      </p:sp>
      <p:pic>
        <p:nvPicPr>
          <p:cNvPr id="7" name="Picture Placeholder 6" descr="Screen Shot 2016-06-24 at 11.42.50 AM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4"/>
          <a:stretch/>
        </p:blipFill>
        <p:spPr>
          <a:xfrm>
            <a:off x="989013" y="976313"/>
            <a:ext cx="6713537" cy="3729037"/>
          </a:xfrm>
        </p:spPr>
      </p:pic>
      <p:sp>
        <p:nvSpPr>
          <p:cNvPr id="11" name="TextBox 10"/>
          <p:cNvSpPr txBox="1"/>
          <p:nvPr/>
        </p:nvSpPr>
        <p:spPr>
          <a:xfrm>
            <a:off x="8910983" y="3482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Clingy Thing_Slide 11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894346" y="5731577"/>
            <a:ext cx="596365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Anger &amp; Arguments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9263" y="5269035"/>
            <a:ext cx="1601537" cy="160421"/>
          </a:xfrm>
          <a:prstGeom prst="rect">
            <a:avLst/>
          </a:prstGeom>
          <a:solidFill>
            <a:srgbClr val="B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80202"/>
              </a:solidFill>
            </a:endParaRPr>
          </a:p>
        </p:txBody>
      </p:sp>
      <p:pic>
        <p:nvPicPr>
          <p:cNvPr id="7" name="Picture Placeholder 6" descr="Screen Shot 2016-06-24 at 11.42.50 AM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4"/>
          <a:stretch/>
        </p:blipFill>
        <p:spPr>
          <a:xfrm>
            <a:off x="989013" y="976313"/>
            <a:ext cx="6713537" cy="3729037"/>
          </a:xfrm>
        </p:spPr>
      </p:pic>
      <p:sp>
        <p:nvSpPr>
          <p:cNvPr id="11" name="TextBox 10"/>
          <p:cNvSpPr txBox="1"/>
          <p:nvPr/>
        </p:nvSpPr>
        <p:spPr>
          <a:xfrm>
            <a:off x="8910983" y="3482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Clingy Thing_Slide 1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894346" y="5731577"/>
            <a:ext cx="596365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Psychological First Aid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9263" y="5269035"/>
            <a:ext cx="1601537" cy="160421"/>
          </a:xfrm>
          <a:prstGeom prst="rect">
            <a:avLst/>
          </a:prstGeom>
          <a:solidFill>
            <a:srgbClr val="B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80202"/>
              </a:solidFill>
            </a:endParaRPr>
          </a:p>
        </p:txBody>
      </p:sp>
      <p:pic>
        <p:nvPicPr>
          <p:cNvPr id="7" name="Picture Placeholder 6" descr="Screen Shot 2016-06-24 at 11.42.50 AM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4"/>
          <a:stretch/>
        </p:blipFill>
        <p:spPr>
          <a:xfrm>
            <a:off x="989013" y="976313"/>
            <a:ext cx="6713537" cy="3729037"/>
          </a:xfrm>
        </p:spPr>
      </p:pic>
      <p:pic>
        <p:nvPicPr>
          <p:cNvPr id="2" name="Clingy Thing_Slide 13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894346" y="5731577"/>
            <a:ext cx="780238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Commentary and Training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9263" y="5269035"/>
            <a:ext cx="1601537" cy="160421"/>
          </a:xfrm>
          <a:prstGeom prst="rect">
            <a:avLst/>
          </a:prstGeom>
          <a:solidFill>
            <a:srgbClr val="B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80202"/>
              </a:solidFill>
            </a:endParaRPr>
          </a:p>
        </p:txBody>
      </p:sp>
      <p:pic>
        <p:nvPicPr>
          <p:cNvPr id="2" name="Picture Placeholder 1" descr="Screen Shot 2016-06-24 at 10.37.20 AM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r="18131" b="26670"/>
          <a:stretch/>
        </p:blipFill>
        <p:spPr>
          <a:xfrm>
            <a:off x="989013" y="996800"/>
            <a:ext cx="3061637" cy="3729037"/>
          </a:xfrm>
        </p:spPr>
      </p:pic>
      <p:sp>
        <p:nvSpPr>
          <p:cNvPr id="8" name="Subtitle 3"/>
          <p:cNvSpPr txBox="1">
            <a:spLocks/>
          </p:cNvSpPr>
          <p:nvPr/>
        </p:nvSpPr>
        <p:spPr>
          <a:xfrm>
            <a:off x="4622377" y="2384696"/>
            <a:ext cx="4521623" cy="196220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Carl Bell</a:t>
            </a:r>
            <a:endParaRPr lang="en-US" sz="2000" dirty="0"/>
          </a:p>
          <a:p>
            <a:r>
              <a:rPr lang="en-US" sz="2000" dirty="0" smtClean="0"/>
              <a:t>MD, PhD, Clinical Psychiatrist, </a:t>
            </a:r>
          </a:p>
          <a:p>
            <a:r>
              <a:rPr lang="en-US" sz="2000" dirty="0" smtClean="0"/>
              <a:t>Jackson Park Hospital, </a:t>
            </a:r>
          </a:p>
          <a:p>
            <a:r>
              <a:rPr lang="en-US" sz="2000" dirty="0" smtClean="0"/>
              <a:t>Stories Project Clinical Mentor</a:t>
            </a:r>
            <a:endParaRPr lang="en-US" sz="2000" dirty="0"/>
          </a:p>
        </p:txBody>
      </p:sp>
      <p:pic>
        <p:nvPicPr>
          <p:cNvPr id="3" name="Clingy Thing_Slide 14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6000">
        <p:fade/>
      </p:transition>
    </mc:Choice>
    <mc:Fallback xmlns="">
      <p:transition spd="med" advClick="0" advTm="4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894346" y="5731577"/>
            <a:ext cx="596365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Conflict Resolution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9263" y="5269035"/>
            <a:ext cx="1601537" cy="160421"/>
          </a:xfrm>
          <a:prstGeom prst="rect">
            <a:avLst/>
          </a:prstGeom>
          <a:solidFill>
            <a:srgbClr val="B802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B8020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Placeholder 1" descr="Screen Shot 2016-06-24 at 10.37.20 AM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4" b="26670"/>
          <a:stretch/>
        </p:blipFill>
        <p:spPr>
          <a:xfrm>
            <a:off x="989013" y="996800"/>
            <a:ext cx="6737350" cy="3729037"/>
          </a:xfrm>
        </p:spPr>
      </p:pic>
      <p:pic>
        <p:nvPicPr>
          <p:cNvPr id="2" name="Clingy Thing_Slide 15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05 at 11.15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23" y="634184"/>
            <a:ext cx="7094537" cy="5863102"/>
          </a:xfrm>
          <a:prstGeom prst="rect">
            <a:avLst/>
          </a:prstGeom>
        </p:spPr>
      </p:pic>
      <p:pic>
        <p:nvPicPr>
          <p:cNvPr id="3" name="Clingy Thing_Slide 16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10833" y="1388962"/>
            <a:ext cx="5906500" cy="511285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000" b="1" dirty="0" smtClean="0"/>
              <a:t>A Clingy Thing is dedicated to the memory of</a:t>
            </a:r>
            <a:endParaRPr lang="en-US" sz="2000" dirty="0" smtClean="0"/>
          </a:p>
          <a:p>
            <a:pPr algn="ctr">
              <a:buNone/>
            </a:pPr>
            <a:r>
              <a:rPr lang="en-US" sz="2000" b="1" dirty="0" smtClean="0"/>
              <a:t>Sylvia Adams</a:t>
            </a: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By creating A Clingy Thing and the Stories Project films </a:t>
            </a:r>
          </a:p>
          <a:p>
            <a:pPr algn="ctr">
              <a:buNone/>
            </a:pPr>
            <a:r>
              <a:rPr lang="en-US" sz="2000" dirty="0" smtClean="0"/>
              <a:t>you helped to heal countless children and families,</a:t>
            </a:r>
          </a:p>
          <a:p>
            <a:pPr algn="ctr">
              <a:buNone/>
            </a:pPr>
            <a:r>
              <a:rPr lang="en-US" sz="2000" dirty="0" smtClean="0"/>
              <a:t> inspiring us all in this important work.</a:t>
            </a:r>
          </a:p>
          <a:p>
            <a:pPr algn="ctr">
              <a:buNone/>
            </a:pPr>
            <a:r>
              <a:rPr lang="en-US" sz="2000" b="1" dirty="0" smtClean="0"/>
              <a:t>  </a:t>
            </a:r>
            <a:endParaRPr lang="en-US" sz="2000" dirty="0" smtClean="0"/>
          </a:p>
          <a:p>
            <a:pPr algn="ctr">
              <a:buNone/>
            </a:pPr>
            <a:r>
              <a:rPr lang="en-US" sz="2000" b="1" dirty="0" smtClean="0"/>
              <a:t>We thank the following for funding A Clingy Thing:</a:t>
            </a: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Illinois Department of Children and Family Services</a:t>
            </a:r>
          </a:p>
          <a:p>
            <a:pPr algn="ctr">
              <a:buNone/>
            </a:pPr>
            <a:r>
              <a:rPr lang="en-US" sz="2000" dirty="0" smtClean="0"/>
              <a:t>Illinois Violence Prevention Authority</a:t>
            </a:r>
          </a:p>
        </p:txBody>
      </p:sp>
      <p:pic>
        <p:nvPicPr>
          <p:cNvPr id="4" name="Clingy Thing_Slide 17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0833" y="531888"/>
            <a:ext cx="5647167" cy="600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rgbClr val="595959"/>
                </a:solidFill>
              </a:rPr>
              <a:t> </a:t>
            </a:r>
            <a:r>
              <a:rPr lang="en-US" sz="1400" b="1" dirty="0" smtClean="0">
                <a:solidFill>
                  <a:srgbClr val="595959"/>
                </a:solidFill>
              </a:rPr>
              <a:t>Webinar </a:t>
            </a:r>
            <a:r>
              <a:rPr lang="en-US" sz="1400" b="1" dirty="0">
                <a:solidFill>
                  <a:srgbClr val="595959"/>
                </a:solidFill>
              </a:rPr>
              <a:t>materials developed collaboratively by</a:t>
            </a:r>
            <a:endParaRPr lang="en-US" sz="1400" dirty="0">
              <a:solidFill>
                <a:srgbClr val="595959"/>
              </a:solidFill>
            </a:endParaRPr>
          </a:p>
          <a:p>
            <a:pPr algn="ctr">
              <a:buNone/>
            </a:pPr>
            <a:r>
              <a:rPr lang="en-US" sz="1400" b="1" dirty="0">
                <a:solidFill>
                  <a:srgbClr val="595959"/>
                </a:solidFill>
              </a:rPr>
              <a:t>Illinois Justice Project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 Esther Franco-Payne, Deputy Director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Chairperson of the Stories Committee,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 Illinois Childhood Trauma Coalition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 </a:t>
            </a:r>
          </a:p>
          <a:p>
            <a:pPr algn="ctr">
              <a:buNone/>
            </a:pPr>
            <a:r>
              <a:rPr lang="en-US" sz="1400" b="1" dirty="0">
                <a:solidFill>
                  <a:srgbClr val="595959"/>
                </a:solidFill>
              </a:rPr>
              <a:t>Illinois Childhood Trauma Coalition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 Anne G. </a:t>
            </a:r>
            <a:r>
              <a:rPr lang="en-US" sz="1400" dirty="0" err="1">
                <a:solidFill>
                  <a:srgbClr val="595959"/>
                </a:solidFill>
              </a:rPr>
              <a:t>Studzinski</a:t>
            </a:r>
            <a:r>
              <a:rPr lang="en-US" sz="1400" dirty="0">
                <a:solidFill>
                  <a:srgbClr val="595959"/>
                </a:solidFill>
              </a:rPr>
              <a:t>, Managing Director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 </a:t>
            </a:r>
          </a:p>
          <a:p>
            <a:pPr algn="ctr">
              <a:buNone/>
            </a:pPr>
            <a:r>
              <a:rPr lang="en-US" sz="1400" b="1" dirty="0">
                <a:solidFill>
                  <a:srgbClr val="595959"/>
                </a:solidFill>
              </a:rPr>
              <a:t>PS&amp;A Communications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Sylvia Adams Creative Director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Phil Adams, Strategic Director 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Linda Garland, Executive Producer</a:t>
            </a:r>
          </a:p>
          <a:p>
            <a:pPr algn="ctr">
              <a:buNone/>
            </a:pPr>
            <a:r>
              <a:rPr lang="en-US" sz="1400" dirty="0">
                <a:solidFill>
                  <a:srgbClr val="595959"/>
                </a:solidFill>
              </a:rPr>
              <a:t>Tim Delaney, Art </a:t>
            </a:r>
            <a:r>
              <a:rPr lang="en-US" sz="1400" dirty="0" smtClean="0">
                <a:solidFill>
                  <a:srgbClr val="595959"/>
                </a:solidFill>
              </a:rPr>
              <a:t>Director</a:t>
            </a:r>
          </a:p>
          <a:p>
            <a:pPr algn="ctr">
              <a:buNone/>
            </a:pPr>
            <a:endParaRPr lang="en-US" sz="1400" dirty="0" smtClean="0">
              <a:solidFill>
                <a:srgbClr val="595959"/>
              </a:solidFill>
            </a:endParaRPr>
          </a:p>
          <a:p>
            <a:pPr algn="ctr"/>
            <a:r>
              <a:rPr lang="en-US" sz="1400" b="1" dirty="0">
                <a:solidFill>
                  <a:srgbClr val="595959"/>
                </a:solidFill>
              </a:rPr>
              <a:t>Cultural Communications, LLC</a:t>
            </a:r>
          </a:p>
          <a:p>
            <a:pPr algn="ctr"/>
            <a:r>
              <a:rPr lang="en-US" sz="1400" dirty="0" err="1">
                <a:solidFill>
                  <a:srgbClr val="595959"/>
                </a:solidFill>
              </a:rPr>
              <a:t>Queta</a:t>
            </a:r>
            <a:r>
              <a:rPr lang="en-US" sz="1400" dirty="0">
                <a:solidFill>
                  <a:srgbClr val="595959"/>
                </a:solidFill>
              </a:rPr>
              <a:t> Rodríguez Bauer, Principal</a:t>
            </a:r>
          </a:p>
          <a:p>
            <a:pPr algn="ctr"/>
            <a:endParaRPr lang="en-US" sz="1400" dirty="0">
              <a:solidFill>
                <a:srgbClr val="595959"/>
              </a:solidFill>
            </a:endParaRPr>
          </a:p>
          <a:p>
            <a:pPr algn="ctr"/>
            <a:r>
              <a:rPr lang="en-US" sz="1400" b="1" dirty="0">
                <a:solidFill>
                  <a:srgbClr val="595959"/>
                </a:solidFill>
              </a:rPr>
              <a:t>Illinois Criminal Justice Information Authority</a:t>
            </a:r>
          </a:p>
          <a:p>
            <a:pPr algn="ctr"/>
            <a:r>
              <a:rPr lang="en-US" sz="1400" dirty="0" err="1">
                <a:solidFill>
                  <a:srgbClr val="595959"/>
                </a:solidFill>
              </a:rPr>
              <a:t>Reshma</a:t>
            </a:r>
            <a:r>
              <a:rPr lang="en-US" sz="1400" dirty="0">
                <a:solidFill>
                  <a:srgbClr val="595959"/>
                </a:solidFill>
              </a:rPr>
              <a:t> Desai, Special Projects Program Advisor</a:t>
            </a:r>
          </a:p>
          <a:p>
            <a:pPr algn="ctr"/>
            <a:r>
              <a:rPr lang="en-US" sz="1400" dirty="0">
                <a:solidFill>
                  <a:srgbClr val="595959"/>
                </a:solidFill>
              </a:rPr>
              <a:t> </a:t>
            </a:r>
          </a:p>
          <a:p>
            <a:pPr algn="ctr"/>
            <a:r>
              <a:rPr lang="en-US" sz="1400" b="1" dirty="0">
                <a:solidFill>
                  <a:srgbClr val="595959"/>
                </a:solidFill>
              </a:rPr>
              <a:t>Office of Violence Prevention, Chicago Department of Public Health</a:t>
            </a:r>
          </a:p>
          <a:p>
            <a:pPr algn="ctr"/>
            <a:r>
              <a:rPr lang="en-US" sz="1400" dirty="0" err="1">
                <a:solidFill>
                  <a:srgbClr val="595959"/>
                </a:solidFill>
              </a:rPr>
              <a:t>Marlita</a:t>
            </a:r>
            <a:r>
              <a:rPr lang="en-US" sz="1400" dirty="0">
                <a:solidFill>
                  <a:srgbClr val="595959"/>
                </a:solidFill>
              </a:rPr>
              <a:t> White, Director and Narrator</a:t>
            </a:r>
          </a:p>
          <a:p>
            <a:pPr algn="ctr"/>
            <a:r>
              <a:rPr lang="en-US" sz="1400" b="1" dirty="0">
                <a:solidFill>
                  <a:srgbClr val="595959"/>
                </a:solidFill>
              </a:rPr>
              <a:t> </a:t>
            </a:r>
            <a:endParaRPr lang="en-US" sz="1400" dirty="0">
              <a:solidFill>
                <a:srgbClr val="595959"/>
              </a:solidFill>
            </a:endParaRPr>
          </a:p>
          <a:p>
            <a:pPr algn="ctr"/>
            <a:r>
              <a:rPr lang="en-US" sz="1400" b="1" dirty="0">
                <a:solidFill>
                  <a:srgbClr val="595959"/>
                </a:solidFill>
              </a:rPr>
              <a:t>Additional production support provided by </a:t>
            </a:r>
            <a:br>
              <a:rPr lang="en-US" sz="1400" b="1" dirty="0">
                <a:solidFill>
                  <a:srgbClr val="595959"/>
                </a:solidFill>
              </a:rPr>
            </a:br>
            <a:r>
              <a:rPr lang="en-US" sz="1400" dirty="0">
                <a:solidFill>
                  <a:srgbClr val="595959"/>
                </a:solidFill>
              </a:rPr>
              <a:t>Ounce of Prevention Fund</a:t>
            </a:r>
          </a:p>
          <a:p>
            <a:pPr algn="ctr">
              <a:buNone/>
            </a:pPr>
            <a:endParaRPr lang="en-US" sz="1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09111" y="458788"/>
            <a:ext cx="6284913" cy="2073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What is the purpose of the </a:t>
            </a:r>
            <a:br>
              <a:rPr lang="en-US" sz="3600" dirty="0" smtClean="0"/>
            </a:br>
            <a:r>
              <a:rPr lang="en-US" sz="3600" dirty="0" smtClean="0"/>
              <a:t>“Stories for Children that</a:t>
            </a:r>
            <a:br>
              <a:rPr lang="en-US" sz="3600" dirty="0" smtClean="0"/>
            </a:br>
            <a:r>
              <a:rPr lang="en-US" sz="3600" dirty="0" smtClean="0"/>
              <a:t> Grownups can Watch” project? 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9111" y="2756150"/>
            <a:ext cx="6378576" cy="359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17A7DD"/>
                </a:solidFill>
              </a:rPr>
              <a:t>Help start a conversation </a:t>
            </a:r>
            <a:r>
              <a:rPr lang="en-US" sz="2400" dirty="0" smtClean="0"/>
              <a:t>between a</a:t>
            </a:r>
          </a:p>
          <a:p>
            <a:r>
              <a:rPr lang="en-US" sz="2400" dirty="0" smtClean="0"/>
              <a:t>parent or caregiver and child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B20202"/>
                </a:solidFill>
              </a:rPr>
              <a:t>Raise awareness </a:t>
            </a:r>
            <a:r>
              <a:rPr lang="en-US" sz="2400" dirty="0" smtClean="0"/>
              <a:t>among social service </a:t>
            </a:r>
          </a:p>
          <a:p>
            <a:r>
              <a:rPr lang="en-US" sz="2400" dirty="0" smtClean="0"/>
              <a:t>providers and other practitioners </a:t>
            </a:r>
          </a:p>
          <a:p>
            <a:endParaRPr lang="en-US" sz="2400" dirty="0" smtClean="0">
              <a:solidFill>
                <a:srgbClr val="51A11C"/>
              </a:solidFill>
            </a:endParaRPr>
          </a:p>
          <a:p>
            <a:r>
              <a:rPr lang="en-US" sz="2400" b="1" dirty="0" smtClean="0">
                <a:solidFill>
                  <a:srgbClr val="51A11C"/>
                </a:solidFill>
              </a:rPr>
              <a:t>Provide more information </a:t>
            </a:r>
            <a:r>
              <a:rPr lang="en-US" sz="2400" dirty="0" smtClean="0"/>
              <a:t>for healthcare providers; educators, attorneys and judges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Shared Slide 0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8000">
        <p:fade/>
      </p:transition>
    </mc:Choice>
    <mc:Fallback xmlns="">
      <p:transition spd="med" advClick="0" advTm="2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4346" y="670607"/>
            <a:ext cx="6284495" cy="742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What is childhood trauma? </a:t>
            </a:r>
            <a:endParaRPr lang="en-US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94346" y="1919871"/>
            <a:ext cx="6284496" cy="3327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17A7DD"/>
                </a:solidFill>
              </a:rPr>
              <a:t>experience</a:t>
            </a:r>
            <a:r>
              <a:rPr lang="en-US" sz="2000" dirty="0" smtClean="0"/>
              <a:t> of an</a:t>
            </a:r>
            <a:r>
              <a:rPr lang="en-US" sz="2000" dirty="0" smtClean="0">
                <a:solidFill>
                  <a:srgbClr val="B20202"/>
                </a:solidFill>
              </a:rPr>
              <a:t> </a:t>
            </a:r>
            <a:r>
              <a:rPr lang="en-US" sz="2000" b="1" dirty="0" smtClean="0">
                <a:solidFill>
                  <a:srgbClr val="B20202"/>
                </a:solidFill>
              </a:rPr>
              <a:t>event</a:t>
            </a:r>
            <a:r>
              <a:rPr lang="en-US" sz="2000" dirty="0" smtClean="0">
                <a:solidFill>
                  <a:srgbClr val="B20202"/>
                </a:solidFill>
              </a:rPr>
              <a:t> </a:t>
            </a:r>
            <a:r>
              <a:rPr lang="en-US" sz="2000" dirty="0" smtClean="0"/>
              <a:t>by a child that is emotionally painful or distressful which often results in lasting mental and physical </a:t>
            </a:r>
            <a:r>
              <a:rPr lang="en-US" sz="2000" b="1" dirty="0" smtClean="0">
                <a:solidFill>
                  <a:srgbClr val="51A11C"/>
                </a:solidFill>
              </a:rPr>
              <a:t>effects. 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B20202"/>
                </a:solidFill>
              </a:rPr>
              <a:t>Event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– One time or chronic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17A7DD"/>
                </a:solidFill>
              </a:rPr>
              <a:t>Experience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– Experienced as scary or threatening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51A11C"/>
                </a:solidFill>
              </a:rPr>
              <a:t>Effects </a:t>
            </a:r>
            <a:r>
              <a:rPr lang="en-US" sz="2000" dirty="0" smtClean="0"/>
              <a:t>– Long-lasting and life altering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Shared Slide 03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4346" y="459127"/>
            <a:ext cx="6284495" cy="207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What are the lasting effects </a:t>
            </a:r>
            <a:br>
              <a:rPr lang="en-US" sz="3600" smtClean="0"/>
            </a:br>
            <a:r>
              <a:rPr lang="en-US" sz="3600" smtClean="0"/>
              <a:t>of exposure to trauma and violence? 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94346" y="1600200"/>
            <a:ext cx="63780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17A7DD"/>
                </a:solidFill>
              </a:rPr>
              <a:t>Impacts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/>
              <a:t>brain development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B20202"/>
                </a:solidFill>
              </a:rPr>
              <a:t>Affects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cognitive development and behavior </a:t>
            </a:r>
          </a:p>
          <a:p>
            <a:endParaRPr lang="en-US" sz="2400" dirty="0" smtClean="0">
              <a:solidFill>
                <a:srgbClr val="51A11C"/>
              </a:solidFill>
            </a:endParaRPr>
          </a:p>
          <a:p>
            <a:r>
              <a:rPr lang="en-US" sz="2400" b="1" dirty="0" smtClean="0">
                <a:solidFill>
                  <a:srgbClr val="51A11C"/>
                </a:solidFill>
              </a:rPr>
              <a:t>Interrupts </a:t>
            </a:r>
            <a:r>
              <a:rPr lang="en-US" sz="2400" dirty="0" smtClean="0"/>
              <a:t>the ability to learn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Shared Slide 04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Inside Him Coling Book ENG-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71"/>
          <a:stretch/>
        </p:blipFill>
        <p:spPr>
          <a:xfrm>
            <a:off x="989013" y="856559"/>
            <a:ext cx="2925762" cy="397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Placeholder 5" descr="Inside Him Coloring Book SPAN-01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1" b="-594"/>
          <a:stretch/>
        </p:blipFill>
        <p:spPr>
          <a:xfrm>
            <a:off x="4801937" y="856559"/>
            <a:ext cx="2925011" cy="397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ubtitle 3"/>
          <p:cNvSpPr txBox="1">
            <a:spLocks/>
          </p:cNvSpPr>
          <p:nvPr/>
        </p:nvSpPr>
        <p:spPr>
          <a:xfrm>
            <a:off x="894346" y="5895473"/>
            <a:ext cx="596365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lookthroughtheireyes.org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89263" y="5432931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38" y="2122068"/>
            <a:ext cx="3342576" cy="432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hared Slide 05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/>
          <p:cNvSpPr txBox="1">
            <a:spLocks/>
          </p:cNvSpPr>
          <p:nvPr/>
        </p:nvSpPr>
        <p:spPr>
          <a:xfrm>
            <a:off x="894346" y="5895473"/>
            <a:ext cx="596365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lookthroughtheireyes.org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89263" y="5432931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4" descr="Screen Shot 2016-06-15 at 8.36.3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" b="-199"/>
          <a:stretch/>
        </p:blipFill>
        <p:spPr>
          <a:xfrm>
            <a:off x="989263" y="867415"/>
            <a:ext cx="2925011" cy="394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Placeholder 6" descr="Screen Shot 2016-06-15 at 8.36.2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" b="-135"/>
          <a:stretch/>
        </p:blipFill>
        <p:spPr>
          <a:xfrm rot="10800000">
            <a:off x="4801935" y="867414"/>
            <a:ext cx="2925011" cy="394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VD label_A Clingy Th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38" y="2122068"/>
            <a:ext cx="3342577" cy="432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hared Slide 06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 txBox="1">
            <a:spLocks/>
          </p:cNvSpPr>
          <p:nvPr/>
        </p:nvSpPr>
        <p:spPr>
          <a:xfrm>
            <a:off x="894346" y="5895473"/>
            <a:ext cx="5963653" cy="9257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lookthroughtheireyes.org</a:t>
            </a:r>
            <a:endParaRPr lang="en-US" dirty="0"/>
          </a:p>
        </p:txBody>
      </p:sp>
      <p:pic>
        <p:nvPicPr>
          <p:cNvPr id="5" name="Picture 4" descr="Screen Shot 2016-06-13 at 11.14.1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721" y="487352"/>
            <a:ext cx="1903851" cy="190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6-06-13 at 11.27.3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779">
            <a:off x="4677130" y="199721"/>
            <a:ext cx="2490397" cy="249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6-06-13 at 11.27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6363089" y="2338998"/>
            <a:ext cx="2667552" cy="267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obile Baby DVD 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965">
            <a:off x="4589615" y="3045381"/>
            <a:ext cx="2268384" cy="2265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989263" y="5432931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A7DD"/>
              </a:solidFill>
            </a:endParaRPr>
          </a:p>
        </p:txBody>
      </p:sp>
      <p:pic>
        <p:nvPicPr>
          <p:cNvPr id="10" name="Picture 9" descr="Screen Shot 2016-06-13 at 11.15.1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61" y="510273"/>
            <a:ext cx="1903852" cy="190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Placeholder 8" descr="Screen Shot 2016-06-13 at 11.13.41 AM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" r="-447"/>
          <a:stretch/>
        </p:blipFill>
        <p:spPr>
          <a:xfrm>
            <a:off x="437887" y="2494008"/>
            <a:ext cx="1903853" cy="189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Shot 2016-06-13 at 11.15.26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1493" y="2494006"/>
            <a:ext cx="1893020" cy="189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hared Slide 07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4346" y="2035458"/>
            <a:ext cx="3625129" cy="2520980"/>
          </a:xfrm>
          <a:prstGeom prst="rect">
            <a:avLst/>
          </a:prstGeom>
          <a:solidFill>
            <a:srgbClr val="FBDD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3"/>
          <p:cNvSpPr>
            <a:spLocks noGrp="1"/>
          </p:cNvSpPr>
          <p:nvPr>
            <p:ph type="subTitle" idx="4294967295"/>
          </p:nvPr>
        </p:nvSpPr>
        <p:spPr>
          <a:xfrm>
            <a:off x="894346" y="5895473"/>
            <a:ext cx="5963653" cy="925763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lookthroughtheireyes.org</a:t>
            </a:r>
            <a:endParaRPr lang="en-US" dirty="0"/>
          </a:p>
        </p:txBody>
      </p:sp>
      <p:pic>
        <p:nvPicPr>
          <p:cNvPr id="9" name="Picture 8" descr="stories4childre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49" y="2377686"/>
            <a:ext cx="3244069" cy="19450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9263" y="5432931"/>
            <a:ext cx="1601537" cy="160421"/>
          </a:xfrm>
          <a:prstGeom prst="rect">
            <a:avLst/>
          </a:prstGeom>
          <a:solidFill>
            <a:srgbClr val="17A7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6-06-29 at 4.32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94" y="2246968"/>
            <a:ext cx="2924791" cy="2529803"/>
          </a:xfrm>
          <a:prstGeom prst="rect">
            <a:avLst/>
          </a:prstGeom>
        </p:spPr>
      </p:pic>
      <p:pic>
        <p:nvPicPr>
          <p:cNvPr id="4" name="Shared Slide 08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8000">
        <p:fade/>
      </p:transition>
    </mc:Choice>
    <mc:Fallback xmlns="">
      <p:transition spd="med" advClick="0" advTm="2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29 at 10.24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49" y="1042432"/>
            <a:ext cx="2674385" cy="3160636"/>
          </a:xfrm>
          <a:prstGeom prst="rect">
            <a:avLst/>
          </a:prstGeom>
        </p:spPr>
      </p:pic>
      <p:pic>
        <p:nvPicPr>
          <p:cNvPr id="9" name="Picture 8" descr="Screen Shot 2016-06-29 at 10.22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0" y="1042432"/>
            <a:ext cx="4249173" cy="3163422"/>
          </a:xfrm>
          <a:prstGeom prst="rect">
            <a:avLst/>
          </a:prstGeom>
        </p:spPr>
      </p:pic>
      <p:pic>
        <p:nvPicPr>
          <p:cNvPr id="4" name="Clingy Thing_Slide 09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2834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8000">
        <p:fade/>
      </p:transition>
    </mc:Choice>
    <mc:Fallback xmlns="">
      <p:transition spd="med" advClick="0" advTm="3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6446</TotalTime>
  <Words>247</Words>
  <Application>Microsoft Macintosh PowerPoint</Application>
  <PresentationFormat>On-screen Show (4:3)</PresentationFormat>
  <Paragraphs>89</Paragraphs>
  <Slides>19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PS&amp;A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GRAPHIC:  STORIES PROJECT LOGO and “A CLINGY THING” LOGO </dc:title>
  <dc:creator>Sylvia Adams</dc:creator>
  <cp:lastModifiedBy>Danny</cp:lastModifiedBy>
  <cp:revision>61</cp:revision>
  <dcterms:created xsi:type="dcterms:W3CDTF">2016-06-13T16:10:26Z</dcterms:created>
  <dcterms:modified xsi:type="dcterms:W3CDTF">2016-10-05T19:55:00Z</dcterms:modified>
</cp:coreProperties>
</file>